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B61E24-6058-4B6E-8427-66C1CA9F2361}" v="1" dt="2020-02-25T15:57:09.4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50" autoAdjust="0"/>
  </p:normalViewPr>
  <p:slideViewPr>
    <p:cSldViewPr>
      <p:cViewPr varScale="1">
        <p:scale>
          <a:sx n="73" d="100"/>
          <a:sy n="73" d="100"/>
        </p:scale>
        <p:origin x="10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13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5DCC5-A4E2-4C0C-A14E-2215FC068066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5CCE0-1881-495C-8DCC-475956D52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19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F61C2-58BA-4344-9757-4C495C2A243B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0D8DB3-C8AC-421C-82E9-BE33D9E48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70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D8DB3-C8AC-421C-82E9-BE33D9E48C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72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  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4ED5-9E2D-45E1-9EAB-067AF874A776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44C5-8275-4BD2-9DF2-21BAE69E5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53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4ED5-9E2D-45E1-9EAB-067AF874A776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44C5-8275-4BD2-9DF2-21BAE69E5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3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4ED5-9E2D-45E1-9EAB-067AF874A776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44C5-8275-4BD2-9DF2-21BAE69E5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3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4ED5-9E2D-45E1-9EAB-067AF874A776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44C5-8275-4BD2-9DF2-21BAE69E5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95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4ED5-9E2D-45E1-9EAB-067AF874A776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44C5-8275-4BD2-9DF2-21BAE69E5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2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4ED5-9E2D-45E1-9EAB-067AF874A776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44C5-8275-4BD2-9DF2-21BAE69E5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2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4ED5-9E2D-45E1-9EAB-067AF874A776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44C5-8275-4BD2-9DF2-21BAE69E5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6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4ED5-9E2D-45E1-9EAB-067AF874A776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44C5-8275-4BD2-9DF2-21BAE69E5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03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4ED5-9E2D-45E1-9EAB-067AF874A776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44C5-8275-4BD2-9DF2-21BAE69E5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7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4ED5-9E2D-45E1-9EAB-067AF874A776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44C5-8275-4BD2-9DF2-21BAE69E5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5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4ED5-9E2D-45E1-9EAB-067AF874A776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44C5-8275-4BD2-9DF2-21BAE69E5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0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74ED5-9E2D-45E1-9EAB-067AF874A776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644C5-8275-4BD2-9DF2-21BAE69E513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4011" y="-12032"/>
            <a:ext cx="9144000" cy="138204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12700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0" b="100000" l="1320" r="100000">
                        <a14:foregroundMark x1="51245" y1="36094" x2="51245" y2="36094"/>
                        <a14:foregroundMark x1="44164" y1="35464" x2="44164" y2="35464"/>
                        <a14:foregroundMark x1="38104" y1="36409" x2="38104" y2="36409"/>
                        <a14:foregroundMark x1="34773" y1="40774" x2="34773" y2="40774"/>
                        <a14:foregroundMark x1="41464" y1="41719" x2="41464" y2="41719"/>
                        <a14:foregroundMark x1="51245" y1="41719" x2="51245" y2="41719"/>
                        <a14:foregroundMark x1="57306" y1="41089" x2="57306" y2="41089"/>
                        <a14:foregroundMark x1="56466" y1="35464" x2="56466" y2="35464"/>
                        <a14:foregroundMark x1="65227" y1="35779" x2="65227" y2="35779"/>
                        <a14:foregroundMark x1="65647" y1="43609" x2="65647" y2="43609"/>
                        <a14:foregroundMark x1="61896" y1="35779" x2="61896" y2="35779"/>
                        <a14:foregroundMark x1="65647" y1="39829" x2="65647" y2="39829"/>
                        <a14:foregroundMark x1="52085" y1="53915" x2="52085" y2="53915"/>
                        <a14:foregroundMark x1="51455" y1="49235" x2="51455" y2="49235"/>
                        <a14:foregroundMark x1="67927" y1="48290" x2="67927" y2="48290"/>
                        <a14:foregroundMark x1="61476" y1="47975" x2="61056" y2="52340"/>
                        <a14:foregroundMark x1="38944" y1="48605" x2="39574" y2="54545"/>
                        <a14:foregroundMark x1="31653" y1="48920" x2="32283" y2="53285"/>
                        <a14:foregroundMark x1="35404" y1="51080" x2="35404" y2="51080"/>
                        <a14:foregroundMark x1="36034" y1="56391" x2="36034" y2="56391"/>
                        <a14:foregroundMark x1="43954" y1="53285" x2="43954" y2="53285"/>
                        <a14:foregroundMark x1="43324" y1="48920" x2="43324" y2="48920"/>
                        <a14:foregroundMark x1="37084" y1="52025" x2="37084" y2="52025"/>
                        <a14:foregroundMark x1="45425" y1="46715" x2="45425" y2="46715"/>
                        <a14:foregroundMark x1="51455" y1="47345" x2="51455" y2="47345"/>
                        <a14:foregroundMark x1="41644" y1="41719" x2="64596" y2="62061"/>
                        <a14:foregroundMark x1="41254" y1="51710" x2="41254" y2="51710"/>
                        <a14:foregroundMark x1="63966" y1="50450" x2="63966" y2="50450"/>
                        <a14:foregroundMark x1="63966" y1="55176" x2="63966" y2="55176"/>
                        <a14:foregroundMark x1="66277" y1="53600" x2="66277" y2="53600"/>
                        <a14:foregroundMark x1="71257" y1="45455" x2="71257" y2="45455"/>
                        <a14:foregroundMark x1="72937" y1="39829" x2="74827" y2="29208"/>
                        <a14:foregroundMark x1="77108" y1="34203" x2="77738" y2="26373"/>
                        <a14:foregroundMark x1="77528" y1="11701" x2="77528" y2="11701"/>
                        <a14:foregroundMark x1="79418" y1="22322" x2="79418" y2="22322"/>
                        <a14:foregroundMark x1="73567" y1="14806" x2="80648" y2="24797"/>
                        <a14:foregroundMark x1="70447" y1="6976" x2="70447" y2="6976"/>
                        <a14:foregroundMark x1="71677" y1="11071" x2="71677" y2="11071"/>
                        <a14:foregroundMark x1="73987" y1="3240" x2="73987" y2="3240"/>
                        <a14:foregroundMark x1="72097" y1="16067" x2="72937" y2="17957"/>
                        <a14:foregroundMark x1="76478" y1="40144" x2="76478" y2="40144"/>
                        <a14:foregroundMark x1="79808" y1="18272" x2="79808" y2="18272"/>
                        <a14:foregroundMark x1="57306" y1="47030" x2="57306" y2="47030"/>
                        <a14:foregroundMark x1="41464" y1="72367" x2="41464" y2="72367"/>
                        <a14:foregroundMark x1="45215" y1="72682" x2="45215" y2="72682"/>
                        <a14:foregroundMark x1="50825" y1="72682" x2="50825" y2="72682"/>
                        <a14:foregroundMark x1="54785" y1="72367" x2="54785" y2="72367"/>
                        <a14:foregroundMark x1="61056" y1="72682" x2="61056" y2="72682"/>
                        <a14:foregroundMark x1="90459" y1="47345" x2="90459" y2="47345"/>
                        <a14:foregroundMark x1="89409" y1="47345" x2="89409" y2="49550"/>
                        <a14:foregroundMark x1="85029" y1="36724" x2="80018" y2="48605"/>
                        <a14:foregroundMark x1="86079" y1="33258" x2="86079" y2="33258"/>
                        <a14:foregroundMark x1="75428" y1="5131" x2="75428" y2="5131"/>
                        <a14:foregroundMark x1="76268" y1="10126" x2="77318" y2="12916"/>
                        <a14:foregroundMark x1="76478" y1="35779" x2="76478" y2="35779"/>
                        <a14:foregroundMark x1="72517" y1="2610" x2="72517" y2="2610"/>
                        <a14:foregroundMark x1="14341" y1="38569" x2="26433" y2="55176"/>
                        <a14:foregroundMark x1="12241" y1="52655" x2="17042" y2="59856"/>
                        <a14:foregroundMark x1="74407" y1="24797" x2="74407" y2="24797"/>
                        <a14:foregroundMark x1="73357" y1="18857" x2="73777" y2="23897"/>
                        <a14:foregroundMark x1="27273" y1="83933" x2="27273" y2="83933"/>
                        <a14:foregroundMark x1="21632" y1="91134" x2="21632" y2="91134"/>
                        <a14:foregroundMark x1="19142" y1="94554" x2="19142" y2="94554"/>
                        <a14:foregroundMark x1="37084" y1="79253" x2="37084" y2="79253"/>
                        <a14:foregroundMark x1="15602" y1="72367" x2="15602" y2="72367"/>
                        <a14:foregroundMark x1="33933" y1="82673" x2="18722" y2="85824"/>
                        <a14:foregroundMark x1="8281" y1="79523" x2="8281" y2="79523"/>
                        <a14:foregroundMark x1="10561" y1="77138" x2="10561" y2="77138"/>
                        <a14:foregroundMark x1="13201" y1="72952" x2="11431" y2="73987"/>
                        <a14:foregroundMark x1="20912" y1="95050" x2="20912" y2="95050"/>
                        <a14:foregroundMark x1="27753" y1="87669" x2="27753" y2="87669"/>
                        <a14:foregroundMark x1="26523" y1="87939" x2="26343" y2="90549"/>
                        <a14:foregroundMark x1="18272" y1="91359" x2="17222" y2="95815"/>
                        <a14:foregroundMark x1="6541" y1="82403" x2="7051" y2="79793"/>
                        <a14:foregroundMark x1="5491" y1="84788" x2="5491" y2="84788"/>
                        <a14:foregroundMark x1="10021" y1="79793" x2="10021" y2="79793"/>
                        <a14:foregroundMark x1="18812" y1="73447" x2="18812" y2="73447"/>
                        <a14:foregroundMark x1="15632" y1="76373" x2="19142" y2="76373"/>
                        <a14:foregroundMark x1="13711" y1="71647" x2="13711" y2="71647"/>
                        <a14:foregroundMark x1="21782" y1="71107" x2="22142" y2="71107"/>
                        <a14:foregroundMark x1="23342" y1="70297" x2="23342" y2="70297"/>
                        <a14:foregroundMark x1="33333" y1="74257" x2="33333" y2="74257"/>
                        <a14:foregroundMark x1="20912" y1="63231" x2="20912" y2="63231"/>
                        <a14:foregroundMark x1="25623" y1="64806" x2="25623" y2="64806"/>
                        <a14:foregroundMark x1="23702" y1="64536" x2="19862" y2="62151"/>
                        <a14:foregroundMark x1="79268" y1="17192" x2="79268" y2="17192"/>
                        <a14:foregroundMark x1="79628" y1="26418" x2="79628" y2="26418"/>
                        <a14:foregroundMark x1="27903" y1="55581" x2="27903" y2="55581"/>
                        <a14:foregroundMark x1="28803" y1="51395" x2="28803" y2="51395"/>
                        <a14:foregroundMark x1="55266" y1="46805" x2="55266" y2="46805"/>
                        <a14:foregroundMark x1="14671" y1="71107" x2="14671" y2="71107"/>
                        <a14:foregroundMark x1="26133" y1="63861" x2="26133" y2="63861"/>
                        <a14:foregroundMark x1="21302" y1="65572" x2="21302" y2="65572"/>
                        <a14:foregroundMark x1="33063" y1="76148" x2="33063" y2="76148"/>
                        <a14:foregroundMark x1="76808" y1="38434" x2="76808" y2="38434"/>
                        <a14:foregroundMark x1="76298" y1="27723" x2="75038" y2="34338"/>
                        <a14:foregroundMark x1="71137" y1="43339" x2="72517" y2="44914"/>
                        <a14:foregroundMark x1="78398" y1="18902" x2="80618" y2="20792"/>
                        <a14:foregroundMark x1="74287" y1="4680" x2="74287" y2="4680"/>
                        <a14:foregroundMark x1="71467" y1="2295" x2="71467" y2="2295"/>
                        <a14:foregroundMark x1="45168" y1="29882" x2="45168" y2="29882"/>
                        <a14:foregroundMark x1="38264" y1="29586" x2="38264" y2="29586"/>
                        <a14:foregroundMark x1="44773" y1="24260" x2="44773" y2="24260"/>
                        <a14:foregroundMark x1="49901" y1="28402" x2="49901" y2="28402"/>
                        <a14:foregroundMark x1="54635" y1="30769" x2="54635" y2="30769"/>
                        <a14:foregroundMark x1="59763" y1="29882" x2="59763" y2="29882"/>
                        <a14:foregroundMark x1="55621" y1="24260" x2="55621" y2="24260"/>
                        <a14:foregroundMark x1="44773" y1="78107" x2="44773" y2="78107"/>
                        <a14:foregroundMark x1="55424" y1="78402" x2="55424" y2="78402"/>
                        <a14:foregroundMark x1="35306" y1="58284" x2="35306" y2="58284"/>
                        <a14:backgroundMark x1="75248" y1="11611" x2="75248" y2="11611"/>
                        <a14:backgroundMark x1="76298" y1="14626" x2="76298" y2="146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" y="168276"/>
            <a:ext cx="1600200" cy="106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86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 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 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 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 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 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" y="2590800"/>
            <a:ext cx="8610600" cy="1470025"/>
          </a:xfrm>
        </p:spPr>
        <p:txBody>
          <a:bodyPr/>
          <a:lstStyle/>
          <a:p>
            <a:r>
              <a:rPr lang="en-US" dirty="0"/>
              <a:t>Young AFCEA Aberdeen Chapter Best Practices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Lauren Beward YAC President</a:t>
            </a:r>
          </a:p>
          <a:p>
            <a:r>
              <a:rPr lang="en-US" dirty="0"/>
              <a:t>Mallory Arnold Awards VP and YAC VP</a:t>
            </a:r>
          </a:p>
        </p:txBody>
      </p:sp>
    </p:spTree>
    <p:extLst>
      <p:ext uri="{BB962C8B-B14F-4D97-AF65-F5344CB8AC3E}">
        <p14:creationId xmlns:p14="http://schemas.microsoft.com/office/powerpoint/2010/main" val="1135096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 "/>
              </a:rPr>
              <a:t>BP 1: HR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Don’t Forget Human Resources Functions</a:t>
            </a:r>
          </a:p>
          <a:p>
            <a:pPr lvl="1"/>
            <a:r>
              <a:rPr lang="en-US" dirty="0"/>
              <a:t>AFCEA Aberdeen maintains and distributes a Young AFCEAN Handbook</a:t>
            </a:r>
          </a:p>
          <a:p>
            <a:pPr lvl="1"/>
            <a:r>
              <a:rPr lang="en-US" dirty="0"/>
              <a:t>We do a yearly strategic planning session and socialize to YAXCOM / All Local Young Professional Groups</a:t>
            </a:r>
          </a:p>
          <a:p>
            <a:pPr lvl="1"/>
            <a:r>
              <a:rPr lang="en-US" dirty="0"/>
              <a:t>We created SOPs for recruiting new members, and created a volunteer plan</a:t>
            </a:r>
          </a:p>
          <a:p>
            <a:pPr lvl="1"/>
            <a:r>
              <a:rPr lang="en-US" dirty="0"/>
              <a:t>We maintain a social media policy</a:t>
            </a:r>
          </a:p>
          <a:p>
            <a:pPr lvl="1"/>
            <a:r>
              <a:rPr lang="en-US" dirty="0"/>
              <a:t>We create volunteer job descriptions</a:t>
            </a:r>
          </a:p>
        </p:txBody>
      </p:sp>
    </p:spTree>
    <p:extLst>
      <p:ext uri="{BB962C8B-B14F-4D97-AF65-F5344CB8AC3E}">
        <p14:creationId xmlns:p14="http://schemas.microsoft.com/office/powerpoint/2010/main" val="331127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 "/>
              </a:rPr>
              <a:t>BP 2: Reuse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Change of Charter and change of volunteer positions incorporates effective reuse of material and templates</a:t>
            </a:r>
          </a:p>
          <a:p>
            <a:r>
              <a:rPr lang="en-US" dirty="0"/>
              <a:t>We utilize resources like Drop Box to ensure everyone has access to material</a:t>
            </a:r>
          </a:p>
          <a:p>
            <a:pPr lvl="1"/>
            <a:r>
              <a:rPr lang="en-US" dirty="0"/>
              <a:t>Event budgets, SOPs, Awards write-ups, Goals, etc. </a:t>
            </a:r>
          </a:p>
          <a:p>
            <a:r>
              <a:rPr lang="en-US" dirty="0"/>
              <a:t>Practices like CMMI and Lean Engineering help to drive our processes: Artifacts are stored and assessible for future use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765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 "/>
              </a:rPr>
              <a:t>BP 3: Online Accounts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AFCEA Aberdeen, as a whole has all of our online accounts, usernames and passwords documented and secure, with appropriate failover mechanisms for changes in Chapter Leadership</a:t>
            </a:r>
          </a:p>
          <a:p>
            <a:r>
              <a:rPr lang="en-US" dirty="0"/>
              <a:t>Maintained by our Chapter Configuration Manager, Mallory Arnold</a:t>
            </a:r>
          </a:p>
        </p:txBody>
      </p:sp>
    </p:spTree>
    <p:extLst>
      <p:ext uri="{BB962C8B-B14F-4D97-AF65-F5344CB8AC3E}">
        <p14:creationId xmlns:p14="http://schemas.microsoft.com/office/powerpoint/2010/main" val="91725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  "/>
              </a:rPr>
              <a:t>	BP 4: Survey’s and AAR for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Perform membership surveys and Event AARs for continual improvement:</a:t>
            </a:r>
          </a:p>
          <a:p>
            <a:pPr lvl="1"/>
            <a:r>
              <a:rPr lang="en-US" dirty="0"/>
              <a:t>Lessons Learned</a:t>
            </a:r>
          </a:p>
          <a:p>
            <a:pPr lvl="1"/>
            <a:r>
              <a:rPr lang="en-US" dirty="0"/>
              <a:t>Polling members for feedback</a:t>
            </a:r>
          </a:p>
          <a:p>
            <a:pPr lvl="1"/>
            <a:r>
              <a:rPr lang="en-US" dirty="0"/>
              <a:t>Increase Government participation</a:t>
            </a:r>
          </a:p>
          <a:p>
            <a:pPr lvl="1"/>
            <a:r>
              <a:rPr lang="en-US" dirty="0"/>
              <a:t>Provide value and remain relevant to our members</a:t>
            </a:r>
          </a:p>
          <a:p>
            <a:r>
              <a:rPr lang="en-US" dirty="0"/>
              <a:t>Collaborate with other local Young Professional groups to augment YAC programs and drive engagement and share best practices</a:t>
            </a:r>
          </a:p>
        </p:txBody>
      </p:sp>
    </p:spTree>
    <p:extLst>
      <p:ext uri="{BB962C8B-B14F-4D97-AF65-F5344CB8AC3E}">
        <p14:creationId xmlns:p14="http://schemas.microsoft.com/office/powerpoint/2010/main" val="3210282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E6809-35EA-40EC-AFC6-A6A5B6E70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4FB97-5E07-4BE0-A5FB-53F83F26E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Targeted engagement from specific member groups (e.g. Government and Civilian members)</a:t>
            </a:r>
          </a:p>
          <a:p>
            <a:r>
              <a:rPr lang="en-US" dirty="0"/>
              <a:t>Successful events and tailored events</a:t>
            </a:r>
          </a:p>
          <a:p>
            <a:r>
              <a:rPr lang="en-US" dirty="0"/>
              <a:t>Easy “Change of Charter” during Executive Committee changes or </a:t>
            </a:r>
            <a:r>
              <a:rPr lang="en-US"/>
              <a:t>volunteer turnover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05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276</Words>
  <Application>Microsoft Office PowerPoint</Application>
  <PresentationFormat>On-screen Show (4:3)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 </vt:lpstr>
      <vt:lpstr>Calibri</vt:lpstr>
      <vt:lpstr>Office Theme</vt:lpstr>
      <vt:lpstr>Young AFCEA Aberdeen Chapter Best Practices</vt:lpstr>
      <vt:lpstr>BP 1: HR</vt:lpstr>
      <vt:lpstr>BP 2: Reuse Strategy</vt:lpstr>
      <vt:lpstr>BP 3: Online Accounts</vt:lpstr>
      <vt:lpstr> BP 4: Survey’s and AAR for Events</vt:lpstr>
      <vt:lpstr>Best Practices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 AFCEA Aberdeen</dc:title>
  <dc:creator>Mallory Steininger</dc:creator>
  <cp:lastModifiedBy>Mallory Arnold</cp:lastModifiedBy>
  <cp:revision>15</cp:revision>
  <dcterms:created xsi:type="dcterms:W3CDTF">2017-01-09T00:26:18Z</dcterms:created>
  <dcterms:modified xsi:type="dcterms:W3CDTF">2020-02-25T16:01:12Z</dcterms:modified>
</cp:coreProperties>
</file>